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8"/>
  </p:notesMasterIdLst>
  <p:sldIdLst>
    <p:sldId id="256" r:id="rId2"/>
    <p:sldId id="299" r:id="rId3"/>
    <p:sldId id="385" r:id="rId4"/>
    <p:sldId id="387" r:id="rId5"/>
    <p:sldId id="355" r:id="rId6"/>
    <p:sldId id="362"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p:restoredTop sz="77143"/>
  </p:normalViewPr>
  <p:slideViewPr>
    <p:cSldViewPr snapToGrid="0">
      <p:cViewPr varScale="1">
        <p:scale>
          <a:sx n="130" d="100"/>
          <a:sy n="130" d="100"/>
        </p:scale>
        <p:origin x="1048"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228600" y="4191000"/>
            <a:ext cx="6248400" cy="4114800"/>
          </a:xfrm>
          <a:prstGeom prst="rect">
            <a:avLst/>
          </a:prstGeom>
        </p:spPr>
        <p:txBody>
          <a:bodyPr spcFirstLastPara="1" wrap="square" lIns="91425" tIns="91425" rIns="91425" bIns="91425" anchor="t" anchorCtr="0">
            <a:noAutofit/>
          </a:bodyPr>
          <a:lstStyle/>
          <a:p>
            <a:pPr marL="158750" indent="0">
              <a:buNone/>
            </a:pPr>
            <a:r>
              <a:rPr lang="en-US" sz="1100"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158750" indent="0">
              <a:buNone/>
            </a:pP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Part III of the module is an outside resource that reflects the philosophy and values we are studying. It is a deep dive into our philosophies and values; where they originated, why its important today, and what it looks like in action. For the lead through relationships philosophy, we are using the book </a:t>
            </a:r>
            <a:r>
              <a:rPr lang="en-US" b="0" i="1" u="sng" dirty="0">
                <a:solidFill>
                  <a:srgbClr val="000000"/>
                </a:solidFill>
                <a:effectLst/>
                <a:latin typeface="Times New Roman" panose="02020603050405020304" pitchFamily="18" charset="0"/>
                <a:cs typeface="Times New Roman" panose="02020603050405020304" pitchFamily="18" charset="0"/>
              </a:rPr>
              <a:t>Leaders Eat Last</a:t>
            </a:r>
            <a:r>
              <a:rPr lang="en-US" sz="1100" b="0" i="1" u="sng" dirty="0">
                <a:solidFill>
                  <a:srgbClr val="000000"/>
                </a:solidFill>
                <a:effectLst/>
                <a:latin typeface="Times New Roman" panose="02020603050405020304" pitchFamily="18" charset="0"/>
                <a:cs typeface="Times New Roman" panose="02020603050405020304" pitchFamily="18" charset="0"/>
              </a:rPr>
              <a:t> </a:t>
            </a:r>
            <a:r>
              <a:rPr lang="en-US" sz="1100" u="none" dirty="0">
                <a:latin typeface="Times New Roman" panose="02020603050405020304" pitchFamily="18" charset="0"/>
                <a:cs typeface="Times New Roman" panose="02020603050405020304" pitchFamily="18" charset="0"/>
              </a:rPr>
              <a:t>by Simon Sinek (</a:t>
            </a:r>
            <a:r>
              <a:rPr lang="en-US" sz="1100" b="0" u="none" dirty="0">
                <a:solidFill>
                  <a:srgbClr val="000000"/>
                </a:solidFill>
                <a:effectLst/>
                <a:latin typeface="Times New Roman" panose="02020603050405020304" pitchFamily="18" charset="0"/>
                <a:cs typeface="Times New Roman" panose="02020603050405020304" pitchFamily="18" charset="0"/>
              </a:rPr>
              <a:t>s</a:t>
            </a:r>
            <a:r>
              <a:rPr lang="en-US" sz="1100" b="0" dirty="0">
                <a:solidFill>
                  <a:srgbClr val="000000"/>
                </a:solidFill>
                <a:effectLst/>
                <a:latin typeface="Times New Roman" panose="02020603050405020304" pitchFamily="18" charset="0"/>
                <a:cs typeface="Times New Roman" panose="02020603050405020304" pitchFamily="18" charset="0"/>
              </a:rPr>
              <a:t>ummary available in resource </a:t>
            </a:r>
            <a:r>
              <a:rPr lang="en-US" sz="1100" dirty="0">
                <a:latin typeface="Times New Roman" panose="02020603050405020304" pitchFamily="18" charset="0"/>
                <a:cs typeface="Times New Roman" panose="02020603050405020304" pitchFamily="18" charset="0"/>
              </a:rPr>
              <a:t>f</a:t>
            </a:r>
            <a:r>
              <a:rPr lang="en-US" sz="1100" b="0" dirty="0">
                <a:solidFill>
                  <a:srgbClr val="000000"/>
                </a:solidFill>
                <a:effectLst/>
                <a:latin typeface="Times New Roman" panose="02020603050405020304" pitchFamily="18" charset="0"/>
                <a:cs typeface="Times New Roman" panose="02020603050405020304" pitchFamily="18" charset="0"/>
              </a:rPr>
              <a:t>older).</a:t>
            </a:r>
            <a:r>
              <a:rPr lang="en-US" sz="1100" dirty="0">
                <a:latin typeface="Times New Roman" panose="02020603050405020304" pitchFamily="18" charset="0"/>
                <a:cs typeface="Times New Roman" panose="02020603050405020304" pitchFamily="18" charset="0"/>
              </a:rPr>
              <a:t> We will also be using his video </a:t>
            </a:r>
            <a:r>
              <a:rPr lang="en-US" sz="1100" i="1" dirty="0">
                <a:latin typeface="Times New Roman" panose="02020603050405020304" pitchFamily="18" charset="0"/>
                <a:cs typeface="Times New Roman" panose="02020603050405020304" pitchFamily="18" charset="0"/>
              </a:rPr>
              <a:t>Why Good Leaders Make You Feel Safe</a:t>
            </a:r>
            <a:r>
              <a:rPr lang="en-US" sz="1100" dirty="0">
                <a:latin typeface="Times New Roman" panose="02020603050405020304" pitchFamily="18" charset="0"/>
                <a:cs typeface="Times New Roman" panose="02020603050405020304" pitchFamily="18" charset="0"/>
              </a:rPr>
              <a:t>.</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335492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6241" y="4517883"/>
            <a:ext cx="6278880" cy="4870592"/>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b="0" i="0" dirty="0">
                <a:solidFill>
                  <a:srgbClr val="000000"/>
                </a:solidFill>
                <a:effectLst/>
                <a:latin typeface="Times New Roman" panose="02020603050405020304" pitchFamily="18" charset="0"/>
                <a:cs typeface="Times New Roman" panose="02020603050405020304" pitchFamily="18" charset="0"/>
              </a:rPr>
              <a:t>When we were looking for leadership books that align with our philosophies and values, we came across </a:t>
            </a:r>
            <a:r>
              <a:rPr lang="en-US" b="0" i="1" u="sng" dirty="0">
                <a:solidFill>
                  <a:srgbClr val="000000"/>
                </a:solidFill>
                <a:effectLst/>
                <a:latin typeface="Times New Roman" panose="02020603050405020304" pitchFamily="18" charset="0"/>
                <a:cs typeface="Times New Roman" panose="02020603050405020304" pitchFamily="18" charset="0"/>
              </a:rPr>
              <a:t>Leaders Eat Last </a:t>
            </a:r>
            <a:r>
              <a:rPr lang="en-US" b="0" i="0" dirty="0">
                <a:solidFill>
                  <a:srgbClr val="000000"/>
                </a:solidFill>
                <a:effectLst/>
                <a:latin typeface="Times New Roman" panose="02020603050405020304" pitchFamily="18" charset="0"/>
                <a:cs typeface="Times New Roman" panose="02020603050405020304" pitchFamily="18" charset="0"/>
              </a:rPr>
              <a:t>by Simon Sinek. The sales pitch for his book is … In his bestselling book, </a:t>
            </a:r>
            <a:r>
              <a:rPr lang="en-US" b="0" i="1" u="sng" dirty="0">
                <a:solidFill>
                  <a:srgbClr val="000000"/>
                </a:solidFill>
                <a:effectLst/>
                <a:latin typeface="Times New Roman" panose="02020603050405020304" pitchFamily="18" charset="0"/>
                <a:cs typeface="Times New Roman" panose="02020603050405020304" pitchFamily="18" charset="0"/>
              </a:rPr>
              <a:t>Leaders Eat Last</a:t>
            </a:r>
            <a:r>
              <a:rPr lang="en-US" b="0" i="0" dirty="0">
                <a:solidFill>
                  <a:srgbClr val="000000"/>
                </a:solidFill>
                <a:effectLst/>
                <a:latin typeface="Times New Roman" panose="02020603050405020304" pitchFamily="18" charset="0"/>
                <a:cs typeface="Times New Roman" panose="02020603050405020304" pitchFamily="18" charset="0"/>
              </a:rPr>
              <a:t>, Simon takes us to the next level of understanding why some organizations do better than others by detailing all elements of the leadership challenge. For a company to be successful, its leaders need to understand the true purpose of their organization and use that purpose as a </a:t>
            </a:r>
            <a:r>
              <a:rPr lang="en-US" b="0" i="0" dirty="0" err="1">
                <a:solidFill>
                  <a:srgbClr val="000000"/>
                </a:solidFill>
                <a:effectLst/>
                <a:latin typeface="Times New Roman" panose="02020603050405020304" pitchFamily="18" charset="0"/>
                <a:cs typeface="Times New Roman" panose="02020603050405020304" pitchFamily="18" charset="0"/>
              </a:rPr>
              <a:t>northstar</a:t>
            </a:r>
            <a:r>
              <a:rPr lang="en-US" b="0" i="0" dirty="0">
                <a:solidFill>
                  <a:srgbClr val="000000"/>
                </a:solidFill>
                <a:effectLst/>
                <a:latin typeface="Times New Roman" panose="02020603050405020304" pitchFamily="18" charset="0"/>
                <a:cs typeface="Times New Roman" panose="02020603050405020304" pitchFamily="18" charset="0"/>
              </a:rPr>
              <a:t> not only in how they conduct themselves as a business, but also in how they care for those in their charge. We think this book will contribute to our understanding of the philosophy lead through relationships.</a:t>
            </a: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In a small group (size is facilitator’s choice) discuss and answer one or more of the following:</a:t>
            </a:r>
          </a:p>
          <a:p>
            <a:pPr marL="0" indent="0">
              <a:buNone/>
            </a:pPr>
            <a:r>
              <a:rPr lang="en-US" dirty="0">
                <a:latin typeface="Times New Roman" panose="02020603050405020304" pitchFamily="18" charset="0"/>
                <a:cs typeface="Times New Roman" panose="02020603050405020304" pitchFamily="18" charset="0"/>
              </a:rPr>
              <a:t>101 – Which quote resonates with you, explain why. Be specific and use examples.</a:t>
            </a:r>
          </a:p>
          <a:p>
            <a:pPr marL="0" indent="0">
              <a:buNone/>
            </a:pPr>
            <a:r>
              <a:rPr lang="en-US" dirty="0">
                <a:latin typeface="Times New Roman" panose="02020603050405020304" pitchFamily="18" charset="0"/>
                <a:cs typeface="Times New Roman" panose="02020603050405020304" pitchFamily="18" charset="0"/>
              </a:rPr>
              <a:t>202 – Which quotes best aligns with the philosophy lead through relationships? Provide examples of how it aligns?</a:t>
            </a:r>
          </a:p>
          <a:p>
            <a:pPr marL="0" indent="0">
              <a:buNone/>
            </a:pPr>
            <a:r>
              <a:rPr lang="en-US" dirty="0">
                <a:latin typeface="Times New Roman" panose="02020603050405020304" pitchFamily="18" charset="0"/>
                <a:cs typeface="Times New Roman" panose="02020603050405020304" pitchFamily="18" charset="0"/>
              </a:rPr>
              <a:t>303 – Think about someone you consider to be a leader. What are the characteristics that person demonstrates? Provide examples. </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As groups finish ask them to share one or two key take aways.</a:t>
            </a:r>
          </a:p>
          <a:p>
            <a:pPr marL="0" indent="0">
              <a:buNone/>
            </a:pP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143215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Script: Tier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Part three of our Leadership modules generally use an outside reading source to further the philosophy being discussed. Today we are going to watch and discuss a video by Simon Sinek. I don’t know if you have ever heard of him, but he has some great books on leadership. </a:t>
            </a:r>
            <a:r>
              <a:rPr lang="en-US" b="0" i="0" dirty="0">
                <a:solidFill>
                  <a:srgbClr val="000000"/>
                </a:solidFill>
                <a:effectLst/>
                <a:latin typeface="Times New Roman" panose="02020603050405020304" pitchFamily="18" charset="0"/>
                <a:cs typeface="Times New Roman" panose="02020603050405020304" pitchFamily="18" charset="0"/>
              </a:rPr>
              <a:t>In this March 2014 TED Talk he shared how great leaders make their people feel safe and gain their trust and cooperation. As a result, people are willing to put in their weight, combining their strengths and talents, to serve the organization. Why? Because they know their leaders will do the same for them too.</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The video takes about 12 minutes to watch. You have a graphic organizer to help you record key points around trust and cooperation, the circle of safety, and the importance of leadership. After the video we will discuss some key concepts that align well to out philosophy of </a:t>
            </a:r>
            <a:r>
              <a:rPr lang="en-US" b="0" dirty="0">
                <a:latin typeface="Times New Roman" panose="02020603050405020304" pitchFamily="18" charset="0"/>
                <a:cs typeface="Times New Roman" panose="02020603050405020304" pitchFamily="18" charset="0"/>
              </a:rPr>
              <a:t>lead through relationships.</a:t>
            </a:r>
          </a:p>
          <a:p>
            <a:pPr marL="158750" indent="0">
              <a:buNone/>
            </a:pPr>
            <a:endParaRPr lang="en-US" b="1"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In a small group (size is facilitator’s choice) discuss and answer one or more of the following:</a:t>
            </a:r>
          </a:p>
          <a:p>
            <a:pPr marL="158750" indent="0">
              <a:buNone/>
            </a:pPr>
            <a:r>
              <a:rPr lang="en-US" dirty="0">
                <a:latin typeface="Times New Roman" panose="02020603050405020304" pitchFamily="18" charset="0"/>
                <a:cs typeface="Times New Roman" panose="02020603050405020304" pitchFamily="18" charset="0"/>
              </a:rPr>
              <a:t>101 – Share with your group key take aways from the video. As a group come  to consensus on which take away to share with the larger group.</a:t>
            </a:r>
          </a:p>
          <a:p>
            <a:pPr marL="158750" indent="0">
              <a:buNone/>
            </a:pPr>
            <a:r>
              <a:rPr lang="en-US" dirty="0">
                <a:latin typeface="Times New Roman" panose="02020603050405020304" pitchFamily="18" charset="0"/>
                <a:cs typeface="Times New Roman" panose="02020603050405020304" pitchFamily="18" charset="0"/>
              </a:rPr>
              <a:t>202 – Which of Sineks concepts align most closely with the values in lead through relationships? State the value and give examples of how it aligns?</a:t>
            </a:r>
          </a:p>
          <a:p>
            <a:pPr marL="158750" indent="0">
              <a:buNone/>
            </a:pPr>
            <a:r>
              <a:rPr lang="en-US" dirty="0">
                <a:latin typeface="Times New Roman" panose="02020603050405020304" pitchFamily="18" charset="0"/>
                <a:cs typeface="Times New Roman" panose="02020603050405020304" pitchFamily="18" charset="0"/>
              </a:rPr>
              <a:t>303 – Thinking about the concepts and values that do align with our philosophies and values which one is your strength? Share with group. Which would you like to improve? Explain why and discuss with the group.</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393987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1/10/24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video" Target="https://www.youtube.com/embed/LHcuehSov3g?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t>Lead Through Relationships</a:t>
            </a:r>
            <a:endParaRPr lang="en-US"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76388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1206046" y="298201"/>
            <a:ext cx="8667345" cy="1352145"/>
          </a:xfrm>
        </p:spPr>
        <p:txBody>
          <a:bodyPr anchor="b">
            <a:normAutofit/>
          </a:bodyPr>
          <a:lstStyle/>
          <a:p>
            <a:pPr marL="198120" indent="0">
              <a:lnSpc>
                <a:spcPct val="100000"/>
              </a:lnSpc>
            </a:pPr>
            <a:r>
              <a:rPr lang="en-US" sz="2800" i="1" u="sng" dirty="0">
                <a:solidFill>
                  <a:srgbClr val="004990"/>
                </a:solidFill>
                <a:effectLst/>
                <a:latin typeface="+mj-lt"/>
                <a:ea typeface="Calibri" panose="020F0502020204030204" pitchFamily="34" charset="0"/>
                <a:cs typeface="Times New Roman" panose="02020603050405020304" pitchFamily="18" charset="0"/>
              </a:rPr>
              <a:t>Leaders Eat Last</a:t>
            </a:r>
            <a:br>
              <a:rPr lang="en-US" sz="2800" i="1" u="sng" dirty="0">
                <a:solidFill>
                  <a:srgbClr val="004990"/>
                </a:solidFill>
                <a:effectLst/>
                <a:latin typeface="+mj-lt"/>
                <a:ea typeface="Calibri" panose="020F0502020204030204" pitchFamily="34" charset="0"/>
                <a:cs typeface="Times New Roman" panose="02020603050405020304" pitchFamily="18" charset="0"/>
              </a:rPr>
            </a:br>
            <a:r>
              <a:rPr lang="en-US" sz="2400" i="1" u="sng" dirty="0">
                <a:solidFill>
                  <a:srgbClr val="004990"/>
                </a:solidFill>
                <a:latin typeface="+mj-lt"/>
                <a:ea typeface="Calibri" panose="020F0502020204030204" pitchFamily="34" charset="0"/>
                <a:cs typeface="Times New Roman" panose="02020603050405020304" pitchFamily="18" charset="0"/>
              </a:rPr>
              <a:t>Why Some Companies Pull Together and Other’s Don’t</a:t>
            </a:r>
            <a:br>
              <a:rPr lang="en-US" sz="2800" i="1" u="sng" dirty="0">
                <a:solidFill>
                  <a:srgbClr val="004990"/>
                </a:solidFill>
                <a:effectLst/>
                <a:latin typeface="+mn-lt"/>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746048" y="1523634"/>
            <a:ext cx="7651903" cy="2862337"/>
          </a:xfrm>
        </p:spPr>
        <p:txBody>
          <a:bodyPr>
            <a:normAutofit fontScale="92500" lnSpcReduction="20000"/>
          </a:bodyPr>
          <a:lstStyle/>
          <a:p>
            <a:pPr algn="ctr"/>
            <a:r>
              <a:rPr lang="en-US" sz="2400" dirty="0">
                <a:solidFill>
                  <a:srgbClr val="181818"/>
                </a:solidFill>
                <a:effectLst/>
                <a:latin typeface="+mn-lt"/>
                <a:ea typeface="Calibri" panose="020F0502020204030204" pitchFamily="34" charset="0"/>
                <a:cs typeface="Times New Roman" panose="02020603050405020304" pitchFamily="18" charset="0"/>
              </a:rPr>
              <a:t>“Leadership is about integrity, honesty and accountability. </a:t>
            </a:r>
          </a:p>
          <a:p>
            <a:pPr algn="ctr"/>
            <a:r>
              <a:rPr lang="en-US" sz="2400" dirty="0">
                <a:solidFill>
                  <a:srgbClr val="181818"/>
                </a:solidFill>
                <a:effectLst/>
                <a:latin typeface="+mn-lt"/>
                <a:ea typeface="Calibri" panose="020F0502020204030204" pitchFamily="34" charset="0"/>
                <a:cs typeface="Times New Roman" panose="02020603050405020304" pitchFamily="18" charset="0"/>
              </a:rPr>
              <a:t>All components of trust.”</a:t>
            </a:r>
          </a:p>
          <a:p>
            <a:pPr algn="ctr"/>
            <a:endParaRPr lang="en-US" sz="2000" dirty="0">
              <a:solidFill>
                <a:srgbClr val="181818"/>
              </a:solidFill>
              <a:latin typeface="+mn-lt"/>
              <a:cs typeface="Times New Roman" panose="02020603050405020304" pitchFamily="18" charset="0"/>
            </a:endParaRPr>
          </a:p>
          <a:p>
            <a:pPr algn="ctr"/>
            <a:r>
              <a:rPr lang="en-US" sz="2400" dirty="0">
                <a:solidFill>
                  <a:srgbClr val="181818"/>
                </a:solidFill>
                <a:effectLst/>
                <a:latin typeface="+mn-lt"/>
                <a:ea typeface="Calibri" panose="020F0502020204030204" pitchFamily="34" charset="0"/>
                <a:cs typeface="Times New Roman" panose="02020603050405020304" pitchFamily="18" charset="0"/>
              </a:rPr>
              <a:t>“The true price of leadership is the willingness to place the needs of others above your own. Great leaders truly care about those they are privileged to lead and understand that the true cost of the leadership privilege comes at the expense of self-interest.”</a:t>
            </a:r>
          </a:p>
          <a:p>
            <a:pPr algn="ctr"/>
            <a:endParaRPr lang="en-US" sz="2400" dirty="0">
              <a:solidFill>
                <a:srgbClr val="181818"/>
              </a:solidFill>
              <a:effectLst/>
              <a:latin typeface="+mn-lt"/>
              <a:ea typeface="Calibri" panose="020F0502020204030204" pitchFamily="34" charset="0"/>
              <a:cs typeface="Times New Roman" panose="02020603050405020304" pitchFamily="18" charset="0"/>
            </a:endParaRPr>
          </a:p>
          <a:p>
            <a:pPr algn="ctr"/>
            <a:r>
              <a:rPr lang="en-US" sz="2400" dirty="0">
                <a:solidFill>
                  <a:srgbClr val="181818"/>
                </a:solidFill>
                <a:effectLst/>
                <a:latin typeface="+mn-lt"/>
                <a:ea typeface="Calibri" panose="020F0502020204030204" pitchFamily="34" charset="0"/>
                <a:cs typeface="Times New Roman" panose="02020603050405020304" pitchFamily="18" charset="0"/>
              </a:rPr>
              <a:t>“The rank of office is not what makes someone a leader. Leadership is the choice to serve others with or without any formal rank.”</a:t>
            </a:r>
            <a:endParaRPr lang="en-US" sz="2400" dirty="0">
              <a:solidFill>
                <a:srgbClr val="181818"/>
              </a:solidFill>
              <a:latin typeface="+mn-lt"/>
              <a:cs typeface="Times New Roman" panose="02020603050405020304" pitchFamily="18" charset="0"/>
            </a:endParaRPr>
          </a:p>
        </p:txBody>
      </p:sp>
      <p:pic>
        <p:nvPicPr>
          <p:cNvPr id="2" name="Picture 2" descr="Amazon.com: Leaders Eat Last: Why Some Teams Pull Together and Others Don't  eBook : Sinek, Simon: Kindle Store">
            <a:extLst>
              <a:ext uri="{FF2B5EF4-FFF2-40B4-BE49-F238E27FC236}">
                <a16:creationId xmlns:a16="http://schemas.microsoft.com/office/drawing/2014/main" id="{9E6FD48E-EA92-99C2-B399-9674D9406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2" y="195352"/>
            <a:ext cx="1110131" cy="155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1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1150" y="172396"/>
            <a:ext cx="7601699" cy="977900"/>
          </a:xfrm>
        </p:spPr>
        <p:txBody>
          <a:bodyPr>
            <a:normAutofit fontScale="90000"/>
          </a:bodyPr>
          <a:lstStyle/>
          <a:p>
            <a:pPr>
              <a:lnSpc>
                <a:spcPct val="90000"/>
              </a:lnSpc>
            </a:pPr>
            <a:br>
              <a:rPr lang="en-US" sz="2100" b="0" dirty="0">
                <a:solidFill>
                  <a:srgbClr val="000000"/>
                </a:solidFill>
              </a:rPr>
            </a:br>
            <a:br>
              <a:rPr lang="en-US" sz="2100" b="0" dirty="0">
                <a:solidFill>
                  <a:srgbClr val="000000"/>
                </a:solidFill>
              </a:rPr>
            </a:br>
            <a:br>
              <a:rPr lang="en-US" sz="3000" dirty="0">
                <a:ea typeface="Times New Roman" panose="02020603050405020304" pitchFamily="18" charset="0"/>
              </a:rPr>
            </a:br>
            <a:br>
              <a:rPr lang="en-US" sz="2100" b="0" dirty="0">
                <a:solidFill>
                  <a:srgbClr val="000000"/>
                </a:solidFill>
              </a:rPr>
            </a:br>
            <a:br>
              <a:rPr lang="en-US" sz="2100" dirty="0">
                <a:latin typeface="Times New Roman" panose="02020603050405020304" pitchFamily="18" charset="0"/>
                <a:ea typeface="Times New Roman" panose="02020603050405020304" pitchFamily="18" charset="0"/>
              </a:rPr>
            </a:br>
            <a:endParaRPr lang="en-US" sz="2100" dirty="0"/>
          </a:p>
        </p:txBody>
      </p:sp>
      <p:sp>
        <p:nvSpPr>
          <p:cNvPr id="3" name="TextBox 2">
            <a:extLst>
              <a:ext uri="{FF2B5EF4-FFF2-40B4-BE49-F238E27FC236}">
                <a16:creationId xmlns:a16="http://schemas.microsoft.com/office/drawing/2014/main" id="{AA3AD6F2-4D59-FF56-E9B0-E6521FE6D660}"/>
              </a:ext>
            </a:extLst>
          </p:cNvPr>
          <p:cNvSpPr txBox="1"/>
          <p:nvPr/>
        </p:nvSpPr>
        <p:spPr>
          <a:xfrm>
            <a:off x="586718" y="375915"/>
            <a:ext cx="7970562" cy="570862"/>
          </a:xfrm>
          <a:prstGeom prst="rect">
            <a:avLst/>
          </a:prstGeom>
          <a:noFill/>
        </p:spPr>
        <p:txBody>
          <a:bodyPr wrap="square">
            <a:spAutoFit/>
          </a:bodyPr>
          <a:lstStyle/>
          <a:p>
            <a:pPr algn="ctr">
              <a:lnSpc>
                <a:spcPct val="107000"/>
              </a:lnSpc>
            </a:pPr>
            <a:r>
              <a:rPr lang="en-US" sz="3000" b="1" dirty="0">
                <a:solidFill>
                  <a:srgbClr val="004990"/>
                </a:solidFill>
                <a:latin typeface="+mj-lt"/>
                <a:ea typeface="Calibri" panose="020F0502020204030204" pitchFamily="34" charset="0"/>
                <a:cs typeface="Avenir-Book"/>
              </a:rPr>
              <a:t>Why good leaders make you feel safe…</a:t>
            </a:r>
          </a:p>
        </p:txBody>
      </p:sp>
      <p:pic>
        <p:nvPicPr>
          <p:cNvPr id="2" name="Online Media 1" descr="Why Good Leaders Make You Feel Safe - Simon Sinek - TEDx">
            <a:hlinkClick r:id="" action="ppaction://media"/>
            <a:extLst>
              <a:ext uri="{FF2B5EF4-FFF2-40B4-BE49-F238E27FC236}">
                <a16:creationId xmlns:a16="http://schemas.microsoft.com/office/drawing/2014/main" id="{2D580E38-C35B-F434-D6E8-A8423D75A807}"/>
              </a:ext>
            </a:extLst>
          </p:cNvPr>
          <p:cNvPicPr>
            <a:picLocks noRot="1" noChangeAspect="1"/>
          </p:cNvPicPr>
          <p:nvPr>
            <a:videoFile r:link="rId1"/>
          </p:nvPr>
        </p:nvPicPr>
        <p:blipFill>
          <a:blip r:embed="rId4"/>
          <a:stretch>
            <a:fillRect/>
          </a:stretch>
        </p:blipFill>
        <p:spPr>
          <a:xfrm>
            <a:off x="1811506" y="1012071"/>
            <a:ext cx="5520987" cy="3119358"/>
          </a:xfrm>
          <a:prstGeom prst="rect">
            <a:avLst/>
          </a:prstGeom>
        </p:spPr>
      </p:pic>
    </p:spTree>
    <p:extLst>
      <p:ext uri="{BB962C8B-B14F-4D97-AF65-F5344CB8AC3E}">
        <p14:creationId xmlns:p14="http://schemas.microsoft.com/office/powerpoint/2010/main" val="17926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2067</TotalTime>
  <Words>835</Words>
  <Application>Microsoft Macintosh PowerPoint</Application>
  <PresentationFormat>On-screen Show (16:9)</PresentationFormat>
  <Paragraphs>44</Paragraphs>
  <Slides>6</Slides>
  <Notes>6</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Lead Through Relationships</vt:lpstr>
      <vt:lpstr>Part III</vt:lpstr>
      <vt:lpstr>Leaders Eat Last Why Some Companies Pull Together and Other’s Don’t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33</cp:revision>
  <dcterms:modified xsi:type="dcterms:W3CDTF">2024-01-10T20:20:59Z</dcterms:modified>
</cp:coreProperties>
</file>